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C3376-EB4E-4A76-AC87-CD977ECEC6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5975DD-1D0F-4951-9217-78F18C3EF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B0E93-77EF-4EB8-AFB4-98BEF4DA4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B01BE3-1004-4B17-8A1B-BA11FA606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C8A9B-E55F-4D68-9702-C5CB88516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49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2D89D-0F9C-443C-91EB-7A70DC983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5D510C-C9A2-48AE-B069-90223030BD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DFA20-24A9-44AE-A454-BCF1331DB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0084E-840B-445B-97AD-1E78935EA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5C721-09CA-4F9A-9512-3792BF94B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7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5F2330-299A-48D7-92CA-852965B922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9A6F07-A0E4-48FC-82EE-D502CAF7F1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B481B-1571-4BA7-9CE4-40D5524B9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48132-46F8-4C60-BE21-11FB47218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89F1E-720C-4BA4-864B-20E7471CF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1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1AECE-A903-423B-89BD-BBBC52C22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84A62-3E0A-444E-85EE-A7494A23C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199C1-0EBE-44F6-B3E2-131ED21D8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4DB9E-F9B8-43B8-A31A-5D08A9EE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051B2-C81F-4080-AE2D-F99D44DEE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696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6D89A-3F27-46F6-82ED-8350A5215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6CF4DA-1560-4484-A716-DDEF7A1E8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DABF5-1DE1-4227-B3AD-57170E8FC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08C6A-1744-4A53-AFC0-B170B6C45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8C2A6-CE6F-4598-BF9F-C64B67EEC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452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4EAE6-15C1-4621-95E9-D795177B5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45ABB-74EA-4601-9571-FC6EE817DA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0204A6-9900-4703-AA95-57E59AC010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EFAB6-22A7-441F-A0F3-EE0A6749E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3224D-3E21-49F4-9283-4EEC5EEF5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804A75-3AF4-4799-AC9A-8109FDEC2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0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75F28-3395-4A70-BA69-37B1580CF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8D093-4315-4689-B554-C6663A141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035115-0D5B-422B-A72D-E2C4F5CAFC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F6300B-EDEC-4E63-979D-8775E13B1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1DDF9F-F86B-4485-B096-F228930C4D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5508CD-AC69-4748-971B-6313717DC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59522-0B5B-43D8-A038-876F25154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6EBD4A-C15E-47D5-8528-3427E0758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575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B1D9A-0CA2-4C55-BBA7-B8659D957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B519C0-2FE7-45B4-9279-1AF5E8EF5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8F0129-BABC-4C87-80E1-F2C62E140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B0A21F-CFC0-430B-BB7A-C9410B218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862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B65198-6AFB-49F6-A6BA-A1F69F512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6069D2-7131-453B-8519-65AEADC79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40790-314D-4D47-943A-044CE12E8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58A9D-F0D6-49BD-992C-80D848383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CA007-6817-422E-9CFB-2905505CA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5D591D-DFA1-4318-BC2C-C20025BF51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1391A8-DB0B-4DFD-AA84-4FCEE70FD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BDDE7B-61F8-40EA-AA6F-9F68D7954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E424B0-0CD5-448B-BF85-1722E9F9B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67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6FB35-56EC-4842-9BB2-E4BEFDE3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DD9E86-CFDE-4694-89E3-CA1C755A67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CA2219-86D4-4695-8DED-29788887D5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D0493-D582-4BC8-BF4D-D030BD5F1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973970-243E-4035-B291-3EE3142A0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487E92-6B0C-4A4D-A0E1-E98AB8604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34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B261E6-82FF-4B51-9245-21E61F716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628E7-4B62-4253-870E-75A8560E1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C5CCB-1AFE-44AC-A01C-462E2553C5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A0F3A-484C-43AD-877C-BEFCCE3B6A6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99792-597B-46E9-A213-E86AA6E630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53DDD-7900-401B-A1D5-F7BB9E02AC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43746-F33C-434E-9F65-1CF632C00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084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3499E36C-C9D9-4513-A2AF-0859DCB94A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" r="23298" b="846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10B3A5-3764-47E9-9649-FEE381B47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To house or not to house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75628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F18414D-1626-4996-AACB-23D3DE45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528AE5-6CEE-42F3-80A3-00100AF9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9283" y="707132"/>
            <a:ext cx="9494091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Quality, SQFT, and Year Built are the top 3 price determining factors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7A9243D-8FC3-4B36-874B-55906B03F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929284" y="3209925"/>
            <a:ext cx="1026271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3754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760AB-CA67-47AF-8888-532B75044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5367337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Quality is the #1 Price driving factor.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704D367-5D62-4CBC-A48D-C7DC8252CA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4076696"/>
              </p:ext>
            </p:extLst>
          </p:nvPr>
        </p:nvGraphicFramePr>
        <p:xfrm>
          <a:off x="6234112" y="1545513"/>
          <a:ext cx="5505449" cy="366231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562551">
                  <a:extLst>
                    <a:ext uri="{9D8B030D-6E8A-4147-A177-3AD203B41FA5}">
                      <a16:colId xmlns:a16="http://schemas.microsoft.com/office/drawing/2014/main" val="1340064820"/>
                    </a:ext>
                  </a:extLst>
                </a:gridCol>
                <a:gridCol w="741137">
                  <a:extLst>
                    <a:ext uri="{9D8B030D-6E8A-4147-A177-3AD203B41FA5}">
                      <a16:colId xmlns:a16="http://schemas.microsoft.com/office/drawing/2014/main" val="2047185851"/>
                    </a:ext>
                  </a:extLst>
                </a:gridCol>
                <a:gridCol w="1033821">
                  <a:extLst>
                    <a:ext uri="{9D8B030D-6E8A-4147-A177-3AD203B41FA5}">
                      <a16:colId xmlns:a16="http://schemas.microsoft.com/office/drawing/2014/main" val="825462644"/>
                    </a:ext>
                  </a:extLst>
                </a:gridCol>
                <a:gridCol w="891613">
                  <a:extLst>
                    <a:ext uri="{9D8B030D-6E8A-4147-A177-3AD203B41FA5}">
                      <a16:colId xmlns:a16="http://schemas.microsoft.com/office/drawing/2014/main" val="1255097580"/>
                    </a:ext>
                  </a:extLst>
                </a:gridCol>
                <a:gridCol w="893268">
                  <a:extLst>
                    <a:ext uri="{9D8B030D-6E8A-4147-A177-3AD203B41FA5}">
                      <a16:colId xmlns:a16="http://schemas.microsoft.com/office/drawing/2014/main" val="3916629008"/>
                    </a:ext>
                  </a:extLst>
                </a:gridCol>
                <a:gridCol w="934607">
                  <a:extLst>
                    <a:ext uri="{9D8B030D-6E8A-4147-A177-3AD203B41FA5}">
                      <a16:colId xmlns:a16="http://schemas.microsoft.com/office/drawing/2014/main" val="837945204"/>
                    </a:ext>
                  </a:extLst>
                </a:gridCol>
                <a:gridCol w="448452">
                  <a:extLst>
                    <a:ext uri="{9D8B030D-6E8A-4147-A177-3AD203B41FA5}">
                      <a16:colId xmlns:a16="http://schemas.microsoft.com/office/drawing/2014/main" val="3268471445"/>
                    </a:ext>
                  </a:extLst>
                </a:gridCol>
              </a:tblGrid>
              <a:tr h="19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YrSold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SaleType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SaleCondition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SalePrice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OverallQual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OverallCond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extLst>
                  <a:ext uri="{0D108BD9-81ED-4DB2-BD59-A6C34878D82A}">
                    <a16:rowId xmlns:a16="http://schemas.microsoft.com/office/drawing/2014/main" val="4112392828"/>
                  </a:ext>
                </a:extLst>
              </a:tr>
              <a:tr h="34679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2007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WD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Normal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755,000.00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692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extLst>
                  <a:ext uri="{0D108BD9-81ED-4DB2-BD59-A6C34878D82A}">
                    <a16:rowId xmlns:a16="http://schemas.microsoft.com/office/drawing/2014/main" val="4249504139"/>
                  </a:ext>
                </a:extLst>
              </a:tr>
              <a:tr h="34679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2007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WD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Abnorml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745,000.00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1183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extLst>
                  <a:ext uri="{0D108BD9-81ED-4DB2-BD59-A6C34878D82A}">
                    <a16:rowId xmlns:a16="http://schemas.microsoft.com/office/drawing/2014/main" val="667204066"/>
                  </a:ext>
                </a:extLst>
              </a:tr>
              <a:tr h="34679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2006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WD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Normal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625,000.00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1170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extLst>
                  <a:ext uri="{0D108BD9-81ED-4DB2-BD59-A6C34878D82A}">
                    <a16:rowId xmlns:a16="http://schemas.microsoft.com/office/drawing/2014/main" val="3946954093"/>
                  </a:ext>
                </a:extLst>
              </a:tr>
              <a:tr h="34679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New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Partial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611,657.00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899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extLst>
                  <a:ext uri="{0D108BD9-81ED-4DB2-BD59-A6C34878D82A}">
                    <a16:rowId xmlns:a16="http://schemas.microsoft.com/office/drawing/2014/main" val="1602701498"/>
                  </a:ext>
                </a:extLst>
              </a:tr>
              <a:tr h="34679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New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Partial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582,933.00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extLst>
                  <a:ext uri="{0D108BD9-81ED-4DB2-BD59-A6C34878D82A}">
                    <a16:rowId xmlns:a16="http://schemas.microsoft.com/office/drawing/2014/main" val="1945612250"/>
                  </a:ext>
                </a:extLst>
              </a:tr>
              <a:tr h="34679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2006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New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Partial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556,581.00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1047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extLst>
                  <a:ext uri="{0D108BD9-81ED-4DB2-BD59-A6C34878D82A}">
                    <a16:rowId xmlns:a16="http://schemas.microsoft.com/office/drawing/2014/main" val="1622631122"/>
                  </a:ext>
                </a:extLst>
              </a:tr>
              <a:tr h="34679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WD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Normal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555,000.00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441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extLst>
                  <a:ext uri="{0D108BD9-81ED-4DB2-BD59-A6C34878D82A}">
                    <a16:rowId xmlns:a16="http://schemas.microsoft.com/office/drawing/2014/main" val="2134187912"/>
                  </a:ext>
                </a:extLst>
              </a:tr>
              <a:tr h="34679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WD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Normal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538,000.00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770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extLst>
                  <a:ext uri="{0D108BD9-81ED-4DB2-BD59-A6C34878D82A}">
                    <a16:rowId xmlns:a16="http://schemas.microsoft.com/office/drawing/2014/main" val="1006420829"/>
                  </a:ext>
                </a:extLst>
              </a:tr>
              <a:tr h="34679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New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Partial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501,837.00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179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extLst>
                  <a:ext uri="{0D108BD9-81ED-4DB2-BD59-A6C34878D82A}">
                    <a16:rowId xmlns:a16="http://schemas.microsoft.com/office/drawing/2014/main" val="2654444967"/>
                  </a:ext>
                </a:extLst>
              </a:tr>
              <a:tr h="346796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New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Partial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485,000.00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effectLst/>
                        </a:rPr>
                        <a:t>799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1" marR="8661" marT="8661" marB="0" anchor="b"/>
                </a:tc>
                <a:extLst>
                  <a:ext uri="{0D108BD9-81ED-4DB2-BD59-A6C34878D82A}">
                    <a16:rowId xmlns:a16="http://schemas.microsoft.com/office/drawing/2014/main" val="19666958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9157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17AD56-89BE-4BAF-A835-EDDE9578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454" y="1360481"/>
            <a:ext cx="46053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Everyone loves a large house so market on SQFT.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25EDF5-A706-4747-9A46-052E0B105C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08" r="17469"/>
          <a:stretch/>
        </p:blipFill>
        <p:spPr>
          <a:xfrm>
            <a:off x="7115177" y="115193"/>
            <a:ext cx="4950618" cy="6627614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65C03C-3F17-45DC-A1B9-35ACA4339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5176" y="115193"/>
            <a:ext cx="0" cy="6627614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A4A161CC-6DC5-4863-B213-94529D6E0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5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86B25E-8120-43BF-B7AE-51FAE8787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8000" b="0" i="0" u="none" strike="noStrike" kern="12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br>
              <a:rPr lang="en-US" sz="8000" b="0" i="0" u="none" strike="noStrike" kern="12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sz="80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0D4A7F-CC48-4561-B114-495258560DBA}"/>
              </a:ext>
            </a:extLst>
          </p:cNvPr>
          <p:cNvSpPr txBox="1"/>
          <p:nvPr/>
        </p:nvSpPr>
        <p:spPr>
          <a:xfrm>
            <a:off x="554197" y="917089"/>
            <a:ext cx="5369524" cy="5023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</a:t>
            </a:r>
            <a:r>
              <a:rPr lang="en-US" sz="1100" b="0" i="0" u="none" strike="noStrike" baseline="0" dirty="0" err="1">
                <a:solidFill>
                  <a:schemeClr val="bg1"/>
                </a:solidFill>
              </a:rPr>
              <a:t>SalePrice</a:t>
            </a:r>
            <a:r>
              <a:rPr lang="en-US" sz="1100" b="0" i="0" u="none" strike="noStrike" baseline="0" dirty="0">
                <a:solidFill>
                  <a:schemeClr val="bg1"/>
                </a:solidFill>
              </a:rPr>
              <a:t> 		1stFlrSF	2ndFlrSF	</a:t>
            </a:r>
            <a:r>
              <a:rPr lang="en-US" sz="1100" b="0" i="0" u="none" strike="noStrike" baseline="0" dirty="0" err="1">
                <a:solidFill>
                  <a:schemeClr val="bg1"/>
                </a:solidFill>
              </a:rPr>
              <a:t>YearBuilt</a:t>
            </a:r>
            <a:r>
              <a:rPr lang="en-US" sz="1100" b="0" i="0" u="none" strike="noStrike" baseline="0" dirty="0">
                <a:solidFill>
                  <a:schemeClr val="bg1"/>
                </a:solidFill>
              </a:rPr>
              <a:t>	</a:t>
            </a:r>
            <a:r>
              <a:rPr lang="en-US" sz="1100" b="0" i="0" u="none" strike="noStrike" baseline="0" dirty="0" err="1">
                <a:solidFill>
                  <a:schemeClr val="bg1"/>
                </a:solidFill>
              </a:rPr>
              <a:t>YrSold</a:t>
            </a:r>
            <a:r>
              <a:rPr lang="en-US" sz="1100" b="0" i="0" u="none" strike="noStrike" baseline="0" dirty="0">
                <a:solidFill>
                  <a:schemeClr val="bg1"/>
                </a:solidFill>
              </a:rPr>
              <a:t>	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$  394,432.00 	4692	0	2010	2010	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$  611,657.00 	3228	0	2009	2010	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$  402,861.00 	3138	0	2009	2009	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$  395,192.00 	2898	0	2009	2010	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$  370,878.00 	2633	0	2009	2009	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$  233,170.00 	2524	0	2009	2009	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$  222,000.00 	2515	0	2009	2010	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$  224,000.00 	2444	0	2009	2010	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$  229,456.00 	2411	0	2009	2009	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$  198,900.00 	2402	0	2009	2010	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u="none" strike="noStrike" baseline="0" dirty="0">
                <a:solidFill>
                  <a:schemeClr val="bg1"/>
                </a:solidFill>
              </a:rPr>
              <a:t> $  208,300.00 	2392	0	2009	2009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8CEEFC-C596-431B-9B37-AC701CD2EA82}"/>
              </a:ext>
            </a:extLst>
          </p:cNvPr>
          <p:cNvSpPr txBox="1"/>
          <p:nvPr/>
        </p:nvSpPr>
        <p:spPr>
          <a:xfrm>
            <a:off x="2676939" y="490330"/>
            <a:ext cx="64935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</a:rPr>
              <a:t>Quickness of sale by SQFT</a:t>
            </a:r>
            <a:endParaRPr lang="en-US" sz="4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721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E774D-62E0-4517-A41C-E449C69B8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454" y="1360481"/>
            <a:ext cx="46053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900">
                <a:solidFill>
                  <a:schemeClr val="bg1"/>
                </a:solidFill>
              </a:rPr>
              <a:t>Avoid older homes the average condition they are in is 5 out of 10 or less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A98AB1-56DF-4BE0-871F-F9D3F7242E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4" r="4925"/>
          <a:stretch/>
        </p:blipFill>
        <p:spPr>
          <a:xfrm>
            <a:off x="7115177" y="115193"/>
            <a:ext cx="4950618" cy="6627614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65C03C-3F17-45DC-A1B9-35ACA4339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5176" y="115193"/>
            <a:ext cx="0" cy="6627614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A4A161CC-6DC5-4863-B213-94529D6E0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581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F5F3FD-0AAF-4E51-816E-51BF888DE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5367337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Ancient homes sale for less.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2D57E6A-C5A7-440D-99E8-36165F80A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324560"/>
              </p:ext>
            </p:extLst>
          </p:nvPr>
        </p:nvGraphicFramePr>
        <p:xfrm>
          <a:off x="6334539" y="1056303"/>
          <a:ext cx="5261112" cy="4640747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606476">
                  <a:extLst>
                    <a:ext uri="{9D8B030D-6E8A-4147-A177-3AD203B41FA5}">
                      <a16:colId xmlns:a16="http://schemas.microsoft.com/office/drawing/2014/main" val="3832226247"/>
                    </a:ext>
                  </a:extLst>
                </a:gridCol>
                <a:gridCol w="799007">
                  <a:extLst>
                    <a:ext uri="{9D8B030D-6E8A-4147-A177-3AD203B41FA5}">
                      <a16:colId xmlns:a16="http://schemas.microsoft.com/office/drawing/2014/main" val="1116937581"/>
                    </a:ext>
                  </a:extLst>
                </a:gridCol>
                <a:gridCol w="1114545">
                  <a:extLst>
                    <a:ext uri="{9D8B030D-6E8A-4147-A177-3AD203B41FA5}">
                      <a16:colId xmlns:a16="http://schemas.microsoft.com/office/drawing/2014/main" val="4187148765"/>
                    </a:ext>
                  </a:extLst>
                </a:gridCol>
                <a:gridCol w="961232">
                  <a:extLst>
                    <a:ext uri="{9D8B030D-6E8A-4147-A177-3AD203B41FA5}">
                      <a16:colId xmlns:a16="http://schemas.microsoft.com/office/drawing/2014/main" val="2501200762"/>
                    </a:ext>
                  </a:extLst>
                </a:gridCol>
                <a:gridCol w="1007584">
                  <a:extLst>
                    <a:ext uri="{9D8B030D-6E8A-4147-A177-3AD203B41FA5}">
                      <a16:colId xmlns:a16="http://schemas.microsoft.com/office/drawing/2014/main" val="1901396797"/>
                    </a:ext>
                  </a:extLst>
                </a:gridCol>
                <a:gridCol w="772268">
                  <a:extLst>
                    <a:ext uri="{9D8B030D-6E8A-4147-A177-3AD203B41FA5}">
                      <a16:colId xmlns:a16="http://schemas.microsoft.com/office/drawing/2014/main" val="2268589382"/>
                    </a:ext>
                  </a:extLst>
                </a:gridCol>
              </a:tblGrid>
              <a:tr h="178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YrSold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SaleType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SaleCondition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SalePrice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OverallCond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YearBuilt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549070112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Normal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  61,000.00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1922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1679014320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New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Partial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394,432.00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2398231427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Normal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  87,000.00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3571422323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ConLD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Abnorml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  85,000.00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14387383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Normal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  76,500.00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2963921992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Abnorml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  67,000.00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2804723361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2007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Alloca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200,624.00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1957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3449064397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Normal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197,000.00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3170447165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Normal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163,500.00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1970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653005401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Normal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156,500.00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1957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2417300348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Oth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Abnorml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150,000.00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1977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1880252218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Normal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137,900.00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1951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3090984001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Normal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135,000.00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1928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557516748"/>
                  </a:ext>
                </a:extLst>
              </a:tr>
              <a:tr h="318723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COD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Abnorml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$  112,000.00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1956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38295503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480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6">
            <a:extLst>
              <a:ext uri="{FF2B5EF4-FFF2-40B4-BE49-F238E27FC236}">
                <a16:creationId xmlns:a16="http://schemas.microsoft.com/office/drawing/2014/main" id="{5F18414D-1626-4996-AACB-23D3DE45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B67E9-6D47-4DC9-8876-208B3C6B0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8875" y="707132"/>
            <a:ext cx="800058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 For Your time!!!! </a:t>
            </a:r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0">
            <a:extLst>
              <a:ext uri="{FF2B5EF4-FFF2-40B4-BE49-F238E27FC236}">
                <a16:creationId xmlns:a16="http://schemas.microsoft.com/office/drawing/2014/main" id="{07A9243D-8FC3-4B36-874B-55906B03F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428875" y="3209925"/>
            <a:ext cx="9763125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5518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434</Words>
  <Application>Microsoft Office PowerPoint</Application>
  <PresentationFormat>Widescreen</PresentationFormat>
  <Paragraphs>188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To house or not to house</vt:lpstr>
      <vt:lpstr>Quality, SQFT, and Year Built are the top 3 price determining factors</vt:lpstr>
      <vt:lpstr>Quality is the #1 Price driving factor.</vt:lpstr>
      <vt:lpstr>Everyone loves a large house so market on SQFT. </vt:lpstr>
      <vt:lpstr>  </vt:lpstr>
      <vt:lpstr>Avoid older homes the average condition they are in is 5 out of 10 or less</vt:lpstr>
      <vt:lpstr>Ancient homes sale for less.</vt:lpstr>
      <vt:lpstr>Thank you For Your time!!!!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house or not to house</dc:title>
  <dc:creator>Ellen Hollingworth</dc:creator>
  <cp:lastModifiedBy>Ellen Hollingworth</cp:lastModifiedBy>
  <cp:revision>1</cp:revision>
  <dcterms:created xsi:type="dcterms:W3CDTF">2020-12-10T11:57:00Z</dcterms:created>
  <dcterms:modified xsi:type="dcterms:W3CDTF">2020-12-10T12:31:23Z</dcterms:modified>
</cp:coreProperties>
</file>

<file path=docProps/thumbnail.jpeg>
</file>